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61" r:id="rId11"/>
    <p:sldId id="264" r:id="rId12"/>
    <p:sldId id="265" r:id="rId13"/>
    <p:sldId id="266" r:id="rId14"/>
    <p:sldId id="267" r:id="rId15"/>
    <p:sldId id="268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507F2-37F8-4295-A687-4C33F005C40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C737B-8C59-40C9-8714-BE13DD3B3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C72A-B7C2-4F11-833F-8ECD6EBF08A3}" type="slidenum">
              <a:rPr lang="sr-Latn-RS" smtClean="0"/>
              <a:pPr/>
              <a:t>8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1647419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damjanovirina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786058"/>
            <a:ext cx="6172200" cy="1285884"/>
          </a:xfrm>
        </p:spPr>
        <p:txBody>
          <a:bodyPr>
            <a:normAutofit/>
          </a:bodyPr>
          <a:lstStyle/>
          <a:p>
            <a:pPr algn="ctr"/>
            <a:r>
              <a:rPr lang="sr-Cyrl-RS" sz="3200" smtClean="0">
                <a:solidFill>
                  <a:schemeClr val="accent2"/>
                </a:solidFill>
              </a:rPr>
              <a:t>ПОЕЗИЈА И ПРОЗА ЗА ДЕЦУ </a:t>
            </a:r>
            <a:r>
              <a:rPr lang="sr-Cyrl-RS" sz="3200" smtClean="0">
                <a:solidFill>
                  <a:schemeClr val="accent2"/>
                </a:solidFill>
              </a:rPr>
              <a:t>РАНОГ</a:t>
            </a:r>
            <a:r>
              <a:rPr lang="sr-Cyrl-RS" sz="3200" smtClean="0">
                <a:solidFill>
                  <a:schemeClr val="accent2"/>
                </a:solidFill>
              </a:rPr>
              <a:t> </a:t>
            </a:r>
            <a:r>
              <a:rPr lang="sr-Cyrl-RS" sz="3200" smtClean="0">
                <a:solidFill>
                  <a:schemeClr val="accent2"/>
                </a:solidFill>
              </a:rPr>
              <a:t>УЗРАСТА</a:t>
            </a:r>
            <a:endParaRPr lang="sr-Latn-RS" sz="3200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294945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sr-Cyrl-RS" dirty="0" smtClean="0">
                <a:solidFill>
                  <a:schemeClr val="accent2"/>
                </a:solidFill>
              </a:rPr>
              <a:t>ЗАГОНЕТАЊЕ У ВРТИЋУ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329642" cy="525953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sr-Cyrl-RS" sz="3000" smtClean="0"/>
              <a:t>Вербалне загонетке почивају на метафори</a:t>
            </a:r>
          </a:p>
          <a:p>
            <a:pPr lvl="1">
              <a:buFont typeface="Arial" pitchFamily="34" charset="0"/>
              <a:buChar char="•"/>
            </a:pPr>
            <a:r>
              <a:rPr lang="sr-Cyrl-RS" sz="3000" smtClean="0"/>
              <a:t>нису погодне за децу млађег узраста.</a:t>
            </a:r>
          </a:p>
          <a:p>
            <a:pPr lvl="1">
              <a:buNone/>
            </a:pPr>
            <a:endParaRPr lang="sr-Cyrl-RS" sz="3000" smtClean="0"/>
          </a:p>
          <a:p>
            <a:pPr>
              <a:buFont typeface="Wingdings" pitchFamily="2" charset="2"/>
              <a:buChar char="§"/>
            </a:pPr>
            <a:r>
              <a:rPr lang="sr-Cyrl-RS" sz="3000" smtClean="0"/>
              <a:t>Загонетање </a:t>
            </a:r>
            <a:r>
              <a:rPr lang="sr-Cyrl-RS" sz="3000" dirty="0" smtClean="0"/>
              <a:t>је у вртићу </a:t>
            </a:r>
            <a:r>
              <a:rPr lang="sr-Cyrl-RS" sz="3000" smtClean="0"/>
              <a:t>много распрострањеније </a:t>
            </a:r>
            <a:r>
              <a:rPr lang="sr-Cyrl-RS" sz="3000" dirty="0" smtClean="0"/>
              <a:t>од решавања </a:t>
            </a:r>
            <a:r>
              <a:rPr lang="sr-Cyrl-RS" sz="3000" smtClean="0"/>
              <a:t>вербалних загонетки:</a:t>
            </a:r>
            <a:endParaRPr lang="sr-Cyrl-RS" sz="3000" dirty="0" smtClean="0"/>
          </a:p>
          <a:p>
            <a:pPr lvl="1">
              <a:buFont typeface="Arial" pitchFamily="34" charset="0"/>
              <a:buChar char="•"/>
            </a:pPr>
            <a:r>
              <a:rPr lang="sr-Cyrl-RS" sz="3000" dirty="0" smtClean="0"/>
              <a:t>коришћење </a:t>
            </a:r>
            <a:r>
              <a:rPr lang="sr-Cyrl-RS" sz="3000" dirty="0"/>
              <a:t>пантомиме, </a:t>
            </a:r>
            <a:endParaRPr lang="sr-Cyrl-RS" sz="3000" dirty="0" smtClean="0"/>
          </a:p>
          <a:p>
            <a:pPr lvl="1">
              <a:buFont typeface="Arial" pitchFamily="34" charset="0"/>
              <a:buChar char="•"/>
            </a:pPr>
            <a:r>
              <a:rPr lang="sr-Cyrl-RS" sz="3000" dirty="0" smtClean="0"/>
              <a:t>чаробне </a:t>
            </a:r>
            <a:r>
              <a:rPr lang="sr-Cyrl-RS" sz="3000" dirty="0"/>
              <a:t>вреће (кутије), </a:t>
            </a:r>
            <a:endParaRPr lang="sr-Cyrl-RS" sz="3000" dirty="0" smtClean="0"/>
          </a:p>
          <a:p>
            <a:pPr lvl="1">
              <a:buFont typeface="Arial" pitchFamily="34" charset="0"/>
              <a:buChar char="•"/>
            </a:pPr>
            <a:r>
              <a:rPr lang="sr-Cyrl-RS" sz="3000" dirty="0" smtClean="0"/>
              <a:t>погађање </a:t>
            </a:r>
            <a:r>
              <a:rPr lang="sr-Cyrl-RS" sz="3000" dirty="0"/>
              <a:t>загонетних слика, </a:t>
            </a:r>
            <a:endParaRPr lang="sr-Cyrl-RS" sz="3000" dirty="0" smtClean="0"/>
          </a:p>
          <a:p>
            <a:pPr lvl="1">
              <a:buFont typeface="Arial" pitchFamily="34" charset="0"/>
              <a:buChar char="•"/>
            </a:pPr>
            <a:r>
              <a:rPr lang="sr-Cyrl-RS" sz="3000" dirty="0" smtClean="0"/>
              <a:t>необичних </a:t>
            </a:r>
            <a:r>
              <a:rPr lang="sr-Cyrl-RS" sz="3000" dirty="0"/>
              <a:t>звукова...</a:t>
            </a:r>
          </a:p>
          <a:p>
            <a:endParaRPr lang="sr-Latn-R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01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14546" y="1643050"/>
            <a:ext cx="6572296" cy="1894362"/>
          </a:xfrm>
        </p:spPr>
        <p:txBody>
          <a:bodyPr/>
          <a:lstStyle/>
          <a:p>
            <a:pPr algn="ctr"/>
            <a:r>
              <a:rPr lang="sr-Cyrl-RS" dirty="0" smtClean="0">
                <a:solidFill>
                  <a:schemeClr val="accent2"/>
                </a:solidFill>
              </a:rPr>
              <a:t>ИНТЕРПРЕТАЦИЈА </a:t>
            </a:r>
            <a:r>
              <a:rPr lang="sr-Cyrl-RS" smtClean="0">
                <a:solidFill>
                  <a:schemeClr val="accent2"/>
                </a:solidFill>
              </a:rPr>
              <a:t>ПЕСМЕ </a:t>
            </a:r>
            <a:br>
              <a:rPr lang="sr-Cyrl-RS" smtClean="0">
                <a:solidFill>
                  <a:schemeClr val="accent2"/>
                </a:solidFill>
              </a:rPr>
            </a:br>
            <a:r>
              <a:rPr lang="sr-Cyrl-RS" smtClean="0">
                <a:solidFill>
                  <a:schemeClr val="accent2"/>
                </a:solidFill>
              </a:rPr>
              <a:t>У </a:t>
            </a:r>
            <a:r>
              <a:rPr lang="sr-Cyrl-RS" dirty="0" smtClean="0">
                <a:solidFill>
                  <a:schemeClr val="accent2"/>
                </a:solidFill>
              </a:rPr>
              <a:t>ДЕЧЈЕМ ВРТИЋУ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238108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r>
              <a:rPr lang="sr-Cyrl-RS" dirty="0" smtClean="0">
                <a:solidFill>
                  <a:schemeClr val="accent2"/>
                </a:solidFill>
              </a:rPr>
              <a:t>ПЕСМА ЗА ДЕЦУ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401080" cy="525953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3000" dirty="0" smtClean="0"/>
              <a:t>Дело за децу у стиху у коме је сажето приказан неки догађај, однос или осећање најчешће се назива песмом за децу.</a:t>
            </a:r>
          </a:p>
          <a:p>
            <a:pPr>
              <a:buFont typeface="Wingdings" pitchFamily="2" charset="2"/>
              <a:buChar char="§"/>
            </a:pPr>
            <a:r>
              <a:rPr lang="sr-Cyrl-RS" sz="3000" dirty="0" smtClean="0"/>
              <a:t>Песма за децу, што се тиче дужине, нема формалну границу, али дужи облици се могу смтрати епско-лирском врстом: поемом, баладом, бајком у стиховима.</a:t>
            </a:r>
          </a:p>
        </p:txBody>
      </p:sp>
    </p:spTree>
    <p:extLst>
      <p:ext uri="{BB962C8B-B14F-4D97-AF65-F5344CB8AC3E}">
        <p14:creationId xmlns="" xmlns:p14="http://schemas.microsoft.com/office/powerpoint/2010/main" val="324337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accent2"/>
                </a:solidFill>
              </a:rPr>
              <a:t>ПРИПОВЕДНОСТ ПЕСМЕ ЗА ДЕЦУ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401080" cy="54738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3000" dirty="0" smtClean="0"/>
              <a:t>Песма за децу није нужно </a:t>
            </a:r>
            <a:r>
              <a:rPr lang="sr-Cyrl-RS" sz="3000" smtClean="0"/>
              <a:t>лирска </a:t>
            </a:r>
          </a:p>
          <a:p>
            <a:pPr lvl="1">
              <a:buFont typeface="Arial" pitchFamily="34" charset="0"/>
              <a:buChar char="•"/>
            </a:pPr>
            <a:r>
              <a:rPr lang="sr-Cyrl-RS" sz="3000" smtClean="0"/>
              <a:t>не </a:t>
            </a:r>
            <a:r>
              <a:rPr lang="sr-Cyrl-RS" sz="3000" dirty="0" smtClean="0"/>
              <a:t>носи нужно осећања.</a:t>
            </a:r>
          </a:p>
          <a:p>
            <a:pPr>
              <a:buFont typeface="Wingdings" pitchFamily="2" charset="2"/>
              <a:buChar char="§"/>
            </a:pPr>
            <a:r>
              <a:rPr lang="sr-Cyrl-RS" sz="3000" dirty="0" smtClean="0"/>
              <a:t>Она је често причица или мини-драма.</a:t>
            </a:r>
          </a:p>
          <a:p>
            <a:pPr>
              <a:buFont typeface="Wingdings" pitchFamily="2" charset="2"/>
              <a:buChar char="§"/>
            </a:pPr>
            <a:r>
              <a:rPr lang="sr-Cyrl-RS" sz="3000" dirty="0" smtClean="0"/>
              <a:t>Може бити опис </a:t>
            </a:r>
            <a:r>
              <a:rPr lang="sr-Cyrl-RS" sz="3000" b="1" dirty="0" smtClean="0"/>
              <a:t>игре</a:t>
            </a:r>
            <a:r>
              <a:rPr lang="sr-Cyrl-RS" sz="3000" dirty="0" smtClean="0"/>
              <a:t>, или </a:t>
            </a:r>
            <a:r>
              <a:rPr lang="sr-Cyrl-RS" sz="3000" b="1" dirty="0" smtClean="0"/>
              <a:t>игра</a:t>
            </a:r>
            <a:r>
              <a:rPr lang="sr-Cyrl-RS" sz="30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sr-Cyrl-RS" sz="3000" dirty="0" smtClean="0"/>
              <a:t>Често је шаљива, па је </a:t>
            </a:r>
            <a:r>
              <a:rPr lang="sr-Cyrl-RS" sz="3000" smtClean="0"/>
              <a:t>најсроднија хумористичкој </a:t>
            </a:r>
            <a:r>
              <a:rPr lang="sr-Cyrl-RS" sz="3000" dirty="0" smtClean="0"/>
              <a:t>поезији.</a:t>
            </a:r>
          </a:p>
          <a:p>
            <a:pPr>
              <a:buFont typeface="Wingdings" pitchFamily="2" charset="2"/>
              <a:buChar char="§"/>
            </a:pPr>
            <a:r>
              <a:rPr lang="sr-Cyrl-RS" sz="3000" dirty="0" smtClean="0"/>
              <a:t>С лирском поезијом дели </a:t>
            </a:r>
            <a:r>
              <a:rPr lang="sr-Cyrl-RS" sz="3000" b="1" dirty="0" smtClean="0"/>
              <a:t>ритам</a:t>
            </a:r>
            <a:r>
              <a:rPr lang="sr-Cyrl-RS" sz="3000" dirty="0" smtClean="0"/>
              <a:t>, </a:t>
            </a:r>
            <a:r>
              <a:rPr lang="sr-Cyrl-RS" sz="3000" b="1" dirty="0" smtClean="0"/>
              <a:t>еуфонију</a:t>
            </a:r>
            <a:r>
              <a:rPr lang="sr-Cyrl-RS" sz="3000" dirty="0" smtClean="0"/>
              <a:t>, </a:t>
            </a:r>
            <a:r>
              <a:rPr lang="sr-Cyrl-RS" sz="3000" b="1" dirty="0" smtClean="0"/>
              <a:t>необичне слике</a:t>
            </a:r>
            <a:r>
              <a:rPr lang="sr-Cyrl-RS" sz="3000" dirty="0" smtClean="0"/>
              <a:t>, „</a:t>
            </a:r>
            <a:r>
              <a:rPr lang="sr-Cyrl-RS" sz="3000" b="1" dirty="0" smtClean="0"/>
              <a:t>сувишак значења</a:t>
            </a:r>
            <a:r>
              <a:rPr lang="sr-Cyrl-RS" sz="3000" dirty="0" smtClean="0"/>
              <a:t>“.</a:t>
            </a:r>
          </a:p>
          <a:p>
            <a:pPr>
              <a:buFont typeface="Wingdings" pitchFamily="2" charset="2"/>
              <a:buChar char="§"/>
            </a:pPr>
            <a:r>
              <a:rPr lang="sr-Cyrl-RS" sz="3000" dirty="0" smtClean="0"/>
              <a:t>Понекад може бити и права лирска песма</a:t>
            </a:r>
            <a:r>
              <a:rPr lang="sr-Cyrl-RS" sz="3000" dirty="0" smtClean="0">
                <a:solidFill>
                  <a:srgbClr val="0070C0"/>
                </a:solidFill>
              </a:rPr>
              <a:t>.</a:t>
            </a:r>
            <a:endParaRPr lang="sr-Latn-RS" sz="3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1074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accent2"/>
                </a:solidFill>
              </a:rPr>
              <a:t>ИНТЕРПРЕТАЦИЈА ПЕСМЕ ЗА ДЕЦУ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401080" cy="53309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3000" dirty="0" smtClean="0"/>
              <a:t>Васпитач треба да сагледа песму у целини и препозна њену </a:t>
            </a:r>
            <a:r>
              <a:rPr lang="sr-Cyrl-RS" sz="3000" b="1" dirty="0" smtClean="0"/>
              <a:t>тему</a:t>
            </a:r>
            <a:r>
              <a:rPr lang="sr-Cyrl-RS" sz="30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sr-Cyrl-RS" sz="3000" dirty="0" smtClean="0"/>
              <a:t>Васпитач треба да препозна и </a:t>
            </a:r>
            <a:r>
              <a:rPr lang="sr-Cyrl-RS" sz="3000" b="1" dirty="0" smtClean="0"/>
              <a:t>естетске</a:t>
            </a:r>
            <a:r>
              <a:rPr lang="sr-Cyrl-RS" sz="3000" dirty="0" smtClean="0"/>
              <a:t> вредности песме – сугестију, осећања, игру коју песма доноси.</a:t>
            </a:r>
          </a:p>
          <a:p>
            <a:pPr>
              <a:buFont typeface="Wingdings" pitchFamily="2" charset="2"/>
              <a:buChar char="§"/>
            </a:pPr>
            <a:r>
              <a:rPr lang="sr-Cyrl-RS" sz="3000" dirty="0" smtClean="0"/>
              <a:t>Васпитач треба да открије где се у </a:t>
            </a:r>
            <a:r>
              <a:rPr lang="sr-Cyrl-RS" sz="3000" b="1" dirty="0" smtClean="0"/>
              <a:t>језику</a:t>
            </a:r>
            <a:r>
              <a:rPr lang="sr-Cyrl-RS" sz="3000" dirty="0" smtClean="0"/>
              <a:t> </a:t>
            </a:r>
            <a:r>
              <a:rPr lang="sr-Cyrl-RS" sz="3000" b="1" dirty="0" smtClean="0"/>
              <a:t>песме</a:t>
            </a:r>
            <a:r>
              <a:rPr lang="sr-Cyrl-RS" sz="3000" dirty="0" smtClean="0"/>
              <a:t> крију естетске вредности.</a:t>
            </a:r>
            <a:endParaRPr lang="sr-Latn-RS" sz="3000" dirty="0"/>
          </a:p>
        </p:txBody>
      </p:sp>
    </p:spTree>
    <p:extLst>
      <p:ext uri="{BB962C8B-B14F-4D97-AF65-F5344CB8AC3E}">
        <p14:creationId xmlns="" xmlns:p14="http://schemas.microsoft.com/office/powerpoint/2010/main" val="777614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0"/>
            <a:ext cx="8572560" cy="1082660"/>
          </a:xfrm>
        </p:spPr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accent2"/>
                </a:solidFill>
              </a:rPr>
              <a:t>ВАСПИТАЧ КАО ПОСРЕДНИК И ЧЛАН ИНТЕРПРЕТАТИВНЕ ЗАЈЕДНИЦЕ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285860"/>
            <a:ext cx="8472518" cy="533096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3000" dirty="0"/>
              <a:t>Васпитач треба да </a:t>
            </a:r>
            <a:r>
              <a:rPr lang="sr-Cyrl-RS" sz="3000" dirty="0" smtClean="0"/>
              <a:t>зна или слути како песму </a:t>
            </a:r>
            <a:r>
              <a:rPr lang="sr-Cyrl-RS" sz="3000" smtClean="0"/>
              <a:t>доживљава дечја </a:t>
            </a:r>
            <a:r>
              <a:rPr lang="sr-Cyrl-RS" sz="3000" b="1" dirty="0">
                <a:solidFill>
                  <a:schemeClr val="accent2"/>
                </a:solidFill>
              </a:rPr>
              <a:t>интерпретативна заједница</a:t>
            </a:r>
            <a:r>
              <a:rPr lang="sr-Cyrl-RS" sz="3000" dirty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sr-Cyrl-RS" sz="3000" dirty="0" smtClean="0"/>
              <a:t>Васпитач своје развијено виђење песме треба да посредује деци.</a:t>
            </a:r>
          </a:p>
          <a:p>
            <a:pPr>
              <a:buFont typeface="Wingdings" pitchFamily="2" charset="2"/>
              <a:buChar char="§"/>
            </a:pPr>
            <a:r>
              <a:rPr lang="sr-Cyrl-RS" sz="3000" dirty="0" smtClean="0"/>
              <a:t>Васпитач </a:t>
            </a:r>
            <a:r>
              <a:rPr lang="sr-Cyrl-RS" sz="3000" b="1" dirty="0" smtClean="0"/>
              <a:t>не сме да намеће </a:t>
            </a:r>
            <a:r>
              <a:rPr lang="sr-Cyrl-RS" sz="3000" dirty="0" smtClean="0"/>
              <a:t>своје виђење песме.</a:t>
            </a:r>
          </a:p>
          <a:p>
            <a:pPr lvl="1">
              <a:buFont typeface="Wingdings" pitchFamily="2" charset="2"/>
              <a:buChar char="§"/>
            </a:pPr>
            <a:r>
              <a:rPr lang="sr-Cyrl-RS" sz="3000" smtClean="0"/>
              <a:t>Може </a:t>
            </a:r>
            <a:r>
              <a:rPr lang="sr-Cyrl-RS" sz="3000" dirty="0" smtClean="0"/>
              <a:t>да га брани и да га проверава код деце.</a:t>
            </a:r>
          </a:p>
          <a:p>
            <a:pPr>
              <a:buFont typeface="Wingdings" pitchFamily="2" charset="2"/>
              <a:buChar char="§"/>
            </a:pPr>
            <a:r>
              <a:rPr lang="sr-Cyrl-RS" sz="3000" dirty="0" smtClean="0"/>
              <a:t>Он мора да се „учлани“ у </a:t>
            </a:r>
            <a:r>
              <a:rPr lang="sr-Cyrl-RS" sz="3000" smtClean="0"/>
              <a:t>дечју </a:t>
            </a:r>
            <a:r>
              <a:rPr lang="sr-Cyrl-RS" sz="3000" b="1" smtClean="0">
                <a:solidFill>
                  <a:schemeClr val="accent2"/>
                </a:solidFill>
              </a:rPr>
              <a:t>интерпретативну </a:t>
            </a:r>
            <a:r>
              <a:rPr lang="sr-Cyrl-RS" sz="3000" b="1" dirty="0" smtClean="0">
                <a:solidFill>
                  <a:schemeClr val="accent2"/>
                </a:solidFill>
              </a:rPr>
              <a:t>заједницу</a:t>
            </a:r>
            <a:r>
              <a:rPr lang="sr-Cyrl-RS" sz="3000" dirty="0" smtClean="0"/>
              <a:t>.</a:t>
            </a:r>
            <a:endParaRPr lang="sr-Latn-RS" sz="3000" dirty="0"/>
          </a:p>
        </p:txBody>
      </p:sp>
    </p:spTree>
    <p:extLst>
      <p:ext uri="{BB962C8B-B14F-4D97-AF65-F5344CB8AC3E}">
        <p14:creationId xmlns="" xmlns:p14="http://schemas.microsoft.com/office/powerpoint/2010/main" val="149817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7467600" cy="57595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28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ЗАДАТАК ЗА ВЕЖБЕ</a:t>
            </a:r>
          </a:p>
          <a:p>
            <a:pPr>
              <a:buNone/>
            </a:pPr>
            <a:endParaRPr lang="sr-Cyrl-RS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mtClean="0">
                <a:latin typeface="Times New Roman" pitchFamily="18" charset="0"/>
                <a:cs typeface="Times New Roman" pitchFamily="18" charset="0"/>
              </a:rPr>
              <a:t>Током раног детињста сигурно су вам читали различите песме, бајке, приче... Ваш је задатак да се сетите с којим сте књижевним текстом прво дошли у додир. Ко вам је читао, причао? У којој прилици, на који начин? Које књижевно дело из тог периода вам је омиљено? </a:t>
            </a:r>
          </a:p>
          <a:p>
            <a:pPr>
              <a:buNone/>
            </a:pPr>
            <a:r>
              <a:rPr lang="sr-Cyrl-RS" smtClean="0">
                <a:latin typeface="Times New Roman" pitchFamily="18" charset="0"/>
                <a:cs typeface="Times New Roman" pitchFamily="18" charset="0"/>
              </a:rPr>
              <a:t>Поделите своје прво “читалачко” искуство. </a:t>
            </a:r>
          </a:p>
          <a:p>
            <a:pPr>
              <a:buNone/>
            </a:pPr>
            <a:endParaRPr lang="sr-Cyrl-RS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mtClean="0">
                <a:latin typeface="Times New Roman" pitchFamily="18" charset="0"/>
                <a:cs typeface="Times New Roman" pitchFamily="18" charset="0"/>
              </a:rPr>
              <a:t>Задатак пошаљите асистенткињи мср Ирини Дамјанов најкасније до 30.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Cyrl-RS" smtClean="0">
                <a:latin typeface="Times New Roman" pitchFamily="18" charset="0"/>
                <a:cs typeface="Times New Roman" pitchFamily="18" charset="0"/>
              </a:rPr>
              <a:t>. 2020. на мејл адресу </a:t>
            </a:r>
            <a:r>
              <a:rPr lang="en-US" u="sng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damjanovirina@gmail.com</a:t>
            </a:r>
            <a:endParaRPr lang="en-US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accent2"/>
                </a:solidFill>
              </a:rPr>
              <a:t>ПРОЗНЕ ВРСТЕ КОЈЕ НАЈЧЕШЋЕ КОРИСТИМО У ВРТИЋУ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3200" dirty="0" smtClean="0"/>
              <a:t>Бајка</a:t>
            </a:r>
          </a:p>
          <a:p>
            <a:pPr>
              <a:buFont typeface="Wingdings" pitchFamily="2" charset="2"/>
              <a:buChar char="§"/>
            </a:pPr>
            <a:r>
              <a:rPr lang="sr-Cyrl-RS" sz="3200" dirty="0" smtClean="0"/>
              <a:t>Прича о животињама</a:t>
            </a:r>
          </a:p>
          <a:p>
            <a:pPr>
              <a:buFont typeface="Wingdings" pitchFamily="2" charset="2"/>
              <a:buChar char="§"/>
            </a:pPr>
            <a:r>
              <a:rPr lang="sr-Cyrl-RS" sz="3200" dirty="0" smtClean="0"/>
              <a:t>Реалистичка прича из дечјег живота</a:t>
            </a:r>
            <a:endParaRPr lang="sr-Latn-RS" sz="3200" dirty="0"/>
          </a:p>
        </p:txBody>
      </p:sp>
    </p:spTree>
    <p:extLst>
      <p:ext uri="{BB962C8B-B14F-4D97-AF65-F5344CB8AC3E}">
        <p14:creationId xmlns="" xmlns:p14="http://schemas.microsoft.com/office/powerpoint/2010/main" val="153919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sr-Cyrl-RS" dirty="0" smtClean="0">
                <a:solidFill>
                  <a:schemeClr val="accent2"/>
                </a:solidFill>
              </a:rPr>
              <a:t>БАЈКА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sr-Cyrl-RS" dirty="0" smtClean="0">
                <a:solidFill>
                  <a:schemeClr val="accent2"/>
                </a:solidFill>
              </a:rPr>
              <a:t>И ФАНТАСТИЧНА ПРИЧА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8401080" cy="554528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Бајка је прозна врста која која садржи елементе </a:t>
            </a:r>
            <a:r>
              <a:rPr lang="sr-Cyrl-RS" sz="2800" b="1" dirty="0" smtClean="0"/>
              <a:t>чудесног</a:t>
            </a:r>
            <a:r>
              <a:rPr lang="sr-Cyrl-RS" sz="28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Усмена бајка има </a:t>
            </a:r>
            <a:r>
              <a:rPr lang="sr-Cyrl-RS" sz="2800" b="1" dirty="0" smtClean="0"/>
              <a:t>правила</a:t>
            </a:r>
            <a:r>
              <a:rPr lang="sr-Cyrl-RS" sz="2800" dirty="0" smtClean="0"/>
              <a:t> по којима се гради </a:t>
            </a:r>
            <a:r>
              <a:rPr lang="sr-Cyrl-RS" sz="2800" b="1" dirty="0" smtClean="0"/>
              <a:t>сиже</a:t>
            </a:r>
            <a:r>
              <a:rPr lang="sr-Cyrl-RS" sz="2800" dirty="0" smtClean="0"/>
              <a:t>. 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Ауторска бајка може припадати другој врсти фантастике (</a:t>
            </a:r>
            <a:r>
              <a:rPr lang="sr-Cyrl-RS" sz="2800" b="1" dirty="0" smtClean="0"/>
              <a:t>фантастици</a:t>
            </a:r>
            <a:r>
              <a:rPr lang="sr-Cyrl-RS" sz="2800" dirty="0" smtClean="0"/>
              <a:t> у ужем смислу, </a:t>
            </a:r>
            <a:r>
              <a:rPr lang="sr-Cyrl-RS" sz="2800" b="1" dirty="0" smtClean="0"/>
              <a:t>чудном</a:t>
            </a:r>
            <a:r>
              <a:rPr lang="sr-Cyrl-RS" sz="2800" smtClean="0"/>
              <a:t>). </a:t>
            </a:r>
          </a:p>
          <a:p>
            <a:pPr lvl="1">
              <a:buFont typeface="Arial" pitchFamily="34" charset="0"/>
              <a:buChar char="•"/>
            </a:pPr>
            <a:r>
              <a:rPr lang="sr-Cyrl-RS" sz="2800" smtClean="0"/>
              <a:t> </a:t>
            </a:r>
            <a:r>
              <a:rPr lang="sr-Cyrl-RS" sz="2800" b="1" dirty="0" smtClean="0"/>
              <a:t>фантастична прича</a:t>
            </a:r>
            <a:r>
              <a:rPr lang="sr-Cyrl-RS" sz="28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Бајком се често назива </a:t>
            </a:r>
            <a:r>
              <a:rPr lang="sr-Cyrl-RS" sz="2800" b="1" dirty="0"/>
              <a:t>а</a:t>
            </a:r>
            <a:r>
              <a:rPr lang="sr-Cyrl-RS" sz="2800" b="1" dirty="0" smtClean="0"/>
              <a:t>легоријска прича </a:t>
            </a:r>
            <a:r>
              <a:rPr lang="sr-Cyrl-RS" sz="2800" dirty="0" smtClean="0"/>
              <a:t>која привидно прича о чудесним бићима, а бави се људима.</a:t>
            </a:r>
          </a:p>
          <a:p>
            <a:endParaRPr lang="sr-Latn-RS" sz="2800" dirty="0"/>
          </a:p>
        </p:txBody>
      </p:sp>
    </p:spTree>
    <p:extLst>
      <p:ext uri="{BB962C8B-B14F-4D97-AF65-F5344CB8AC3E}">
        <p14:creationId xmlns="" xmlns:p14="http://schemas.microsoft.com/office/powerpoint/2010/main" val="181008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571504"/>
          </a:xfrm>
        </p:spPr>
        <p:txBody>
          <a:bodyPr/>
          <a:lstStyle/>
          <a:p>
            <a:r>
              <a:rPr lang="sr-Cyrl-RS" dirty="0" smtClean="0">
                <a:solidFill>
                  <a:schemeClr val="accent2"/>
                </a:solidFill>
              </a:rPr>
              <a:t>ИНТЕРПРЕТАЦИЈА УСМЕНЕ БАЈКЕ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472518" cy="540240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Дете се увек идентификује с главним јунаком бајке или чудесне приче.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Сукоб с противником, али и скупљање помагача у том сукобу задовољава (често несвесне) дечје психолошке и социјалне потребе.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Васпитач мора да то изрази кроз говорну интерпретацију и разговор с децом.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>
                <a:solidFill>
                  <a:schemeClr val="accent2"/>
                </a:solidFill>
              </a:rPr>
              <a:t>Усмена бајка не може и не треба бити бесконфликтна прича.</a:t>
            </a:r>
          </a:p>
          <a:p>
            <a:endParaRPr lang="sr-Latn-R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944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accent2"/>
                </a:solidFill>
              </a:rPr>
              <a:t>ИНТЕРПРЕТАЦИЈА ФАНТАСТИЧНЕ И АЛЕГОРИЈСКЕ ПРИЧЕ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01080" cy="4873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Фантастична и алегоријска прича често се подводе под бајку.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Код фантастичне приче у интерпретацији ваља водити рачуна о неизвесности и напетости која она доноси.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Код алегоријске приче васпитач треба да посредује тумачењу алегорије – препознавању.</a:t>
            </a:r>
            <a:endParaRPr lang="sr-Latn-RS" sz="2800" dirty="0"/>
          </a:p>
        </p:txBody>
      </p:sp>
    </p:spTree>
    <p:extLst>
      <p:ext uri="{BB962C8B-B14F-4D97-AF65-F5344CB8AC3E}">
        <p14:creationId xmlns="" xmlns:p14="http://schemas.microsoft.com/office/powerpoint/2010/main" val="233225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582594"/>
          </a:xfrm>
        </p:spPr>
        <p:txBody>
          <a:bodyPr>
            <a:normAutofit/>
          </a:bodyPr>
          <a:lstStyle/>
          <a:p>
            <a:r>
              <a:rPr lang="sr-Cyrl-RS" dirty="0">
                <a:solidFill>
                  <a:schemeClr val="accent2"/>
                </a:solidFill>
              </a:rPr>
              <a:t>ИНТЕРПРЕТАЦИЈА ПРИЧЕ О ЖИВОТИЊАМА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285860"/>
            <a:ext cx="8358246" cy="4873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У причама о животињама животиње имају и људске и животињске особине.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То одговара анимистичком мишљењу деце на млађим узрастима.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У причама о животињама окупља се животињска дружина.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То одговара дечјим социјалним потребама.</a:t>
            </a:r>
          </a:p>
        </p:txBody>
      </p:sp>
    </p:spTree>
    <p:extLst>
      <p:ext uri="{BB962C8B-B14F-4D97-AF65-F5344CB8AC3E}">
        <p14:creationId xmlns="" xmlns:p14="http://schemas.microsoft.com/office/powerpoint/2010/main" val="161192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956" cy="582594"/>
          </a:xfrm>
        </p:spPr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accent2"/>
                </a:solidFill>
              </a:rPr>
              <a:t>РЕАЛИСТИЧКА ПРИЧА ИЗ ДЕЧЈЕГ ЖИВОТА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472518" cy="53309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Дете све приче (и бајке, и приче о животињама) доживљава као приче о себи.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Ипак, реалистичка прича показује га (или неког сличног њему) у свету који је</a:t>
            </a:r>
            <a:r>
              <a:rPr lang="en-US" sz="2800" dirty="0" smtClean="0"/>
              <a:t> </a:t>
            </a:r>
            <a:r>
              <a:rPr lang="sr-Cyrl-RS" sz="2800" dirty="0" smtClean="0"/>
              <a:t>његов или сличан ономе у коме живи.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Реалистичка прича активира дубље и комплексније стварно дечје искуство.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Она помаже деци да изађу из егоцентричне позиције.</a:t>
            </a:r>
          </a:p>
          <a:p>
            <a:endParaRPr lang="sr-Latn-R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365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86874" cy="1066130"/>
          </a:xfrm>
        </p:spPr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accent2"/>
                </a:solidFill>
              </a:rPr>
              <a:t>КАКО </a:t>
            </a:r>
            <a:r>
              <a:rPr lang="sr-Cyrl-RS" smtClean="0">
                <a:solidFill>
                  <a:schemeClr val="accent2"/>
                </a:solidFill>
              </a:rPr>
              <a:t>СЕ КОРИСТЕ </a:t>
            </a:r>
            <a:r>
              <a:rPr lang="sr-Cyrl-RS" dirty="0" smtClean="0">
                <a:solidFill>
                  <a:schemeClr val="accent2"/>
                </a:solidFill>
              </a:rPr>
              <a:t>БАЈКЕ И ПРИЧЕ У ВРТИЋУ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М</a:t>
            </a:r>
            <a:r>
              <a:rPr lang="sr-Cyrl-RS" sz="2800" smtClean="0"/>
              <a:t>огу </a:t>
            </a:r>
            <a:r>
              <a:rPr lang="sr-Cyrl-RS" sz="2800" dirty="0" smtClean="0"/>
              <a:t>бити посебно интерпретиране:</a:t>
            </a:r>
          </a:p>
          <a:p>
            <a:pPr lvl="1">
              <a:buFont typeface="Arial" pitchFamily="34" charset="0"/>
              <a:buChar char="•"/>
            </a:pPr>
            <a:r>
              <a:rPr lang="sr-Cyrl-RS" sz="2800" dirty="0" smtClean="0"/>
              <a:t>Зато што су уметнички вредно књижевно дело</a:t>
            </a:r>
          </a:p>
          <a:p>
            <a:pPr lvl="1">
              <a:buFont typeface="Arial" pitchFamily="34" charset="0"/>
              <a:buChar char="•"/>
            </a:pPr>
            <a:r>
              <a:rPr lang="sr-Cyrl-RS" sz="2800" dirty="0" smtClean="0"/>
              <a:t>Зато што су примамљиве деци.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Дуже и сложеније бајке </a:t>
            </a:r>
            <a:r>
              <a:rPr lang="sr-Cyrl-RS" sz="2800" smtClean="0"/>
              <a:t>и приче </a:t>
            </a:r>
            <a:r>
              <a:rPr lang="sr-Cyrl-RS" sz="2800" dirty="0" smtClean="0"/>
              <a:t>можемо читати деци пред спавање (у наставцима).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Дужа и сложенија дела могу бити основ за целокупни васпитно-образовни рад у једном периоду.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Могу се користити и </a:t>
            </a:r>
            <a:r>
              <a:rPr lang="sr-Cyrl-RS" sz="2800" smtClean="0"/>
              <a:t>као провокација и као интегративни део </a:t>
            </a:r>
            <a:r>
              <a:rPr lang="sr-Cyrl-RS" sz="2800" dirty="0" smtClean="0"/>
              <a:t>различитих других активности.</a:t>
            </a:r>
            <a:endParaRPr lang="sr-Latn-RS" sz="2800" dirty="0"/>
          </a:p>
        </p:txBody>
      </p:sp>
    </p:spTree>
    <p:extLst>
      <p:ext uri="{BB962C8B-B14F-4D97-AF65-F5344CB8AC3E}">
        <p14:creationId xmlns="" xmlns:p14="http://schemas.microsoft.com/office/powerpoint/2010/main" val="19984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401080" cy="1071546"/>
          </a:xfrm>
        </p:spPr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accent2"/>
                </a:solidFill>
              </a:rPr>
              <a:t>КАКО ПРИСТУПИТИ ИНТЕРПРЕТАЦИЈИ КЊИЖЕВНОСТИ</a:t>
            </a:r>
            <a:endParaRPr lang="sr-Latn-R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285860"/>
            <a:ext cx="8229600" cy="542928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Васпитач треба да има сопствени уметнички доживљај.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Треба да познаје битне жанровске карактарестике дела које интерпретира.</a:t>
            </a:r>
          </a:p>
          <a:p>
            <a:pPr>
              <a:buFont typeface="Wingdings" pitchFamily="2" charset="2"/>
              <a:buChar char="§"/>
            </a:pPr>
            <a:r>
              <a:rPr lang="sr-Cyrl-RS" sz="2800" dirty="0" smtClean="0"/>
              <a:t>Треба да познаје дечју интерпретативну заједницу којој се </a:t>
            </a:r>
            <a:r>
              <a:rPr lang="sr-Cyrl-RS" sz="2800" smtClean="0"/>
              <a:t>обраћа.</a:t>
            </a:r>
          </a:p>
          <a:p>
            <a:pPr>
              <a:buNone/>
            </a:pPr>
            <a:endParaRPr lang="sr-Cyrl-RS" sz="2800" dirty="0" smtClean="0"/>
          </a:p>
          <a:p>
            <a:pPr marL="0" indent="0">
              <a:buNone/>
            </a:pPr>
            <a:r>
              <a:rPr lang="sr-Cyrl-RS" sz="2800" dirty="0" smtClean="0"/>
              <a:t>Васпитач никада </a:t>
            </a:r>
            <a:r>
              <a:rPr lang="sr-Cyrl-RS" sz="2800" dirty="0"/>
              <a:t>сам не </a:t>
            </a:r>
            <a:r>
              <a:rPr lang="sr-Cyrl-RS" sz="2800" dirty="0" smtClean="0"/>
              <a:t>интерпретира књижевно дело</a:t>
            </a:r>
            <a:r>
              <a:rPr lang="sr-Cyrl-RS" sz="2800" smtClean="0"/>
              <a:t>. </a:t>
            </a:r>
          </a:p>
          <a:p>
            <a:pPr marL="0" indent="0">
              <a:buNone/>
            </a:pPr>
            <a:r>
              <a:rPr lang="sr-Cyrl-RS" sz="2800" smtClean="0"/>
              <a:t>Он </a:t>
            </a:r>
            <a:r>
              <a:rPr lang="sr-Cyrl-RS" sz="2800" dirty="0" smtClean="0"/>
              <a:t>се укључује у </a:t>
            </a:r>
            <a:r>
              <a:rPr lang="sr-Cyrl-RS" sz="2800" smtClean="0"/>
              <a:t>интерпретативну заједницу </a:t>
            </a:r>
            <a:r>
              <a:rPr lang="sr-Cyrl-RS" sz="2800" dirty="0" smtClean="0"/>
              <a:t>коју чине деца</a:t>
            </a:r>
            <a:r>
              <a:rPr lang="sr-Cyrl-RS" sz="2800" smtClean="0"/>
              <a:t>. </a:t>
            </a:r>
          </a:p>
          <a:p>
            <a:pPr marL="0" indent="0">
              <a:buNone/>
            </a:pPr>
            <a:r>
              <a:rPr lang="sr-Cyrl-RS" sz="2800" smtClean="0"/>
              <a:t>Дело </a:t>
            </a:r>
            <a:r>
              <a:rPr lang="sr-Cyrl-RS" sz="2800" dirty="0" smtClean="0"/>
              <a:t>се увек интерпретира - заједно.</a:t>
            </a:r>
            <a:endParaRPr lang="sr-Latn-RS" sz="2800" dirty="0"/>
          </a:p>
        </p:txBody>
      </p:sp>
    </p:spTree>
    <p:extLst>
      <p:ext uri="{BB962C8B-B14F-4D97-AF65-F5344CB8AC3E}">
        <p14:creationId xmlns="" xmlns:p14="http://schemas.microsoft.com/office/powerpoint/2010/main" val="318510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405</TotalTime>
  <Words>777</Words>
  <Application>Microsoft Office PowerPoint</Application>
  <PresentationFormat>On-screen Show (4:3)</PresentationFormat>
  <Paragraphs>83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Oriel</vt:lpstr>
      <vt:lpstr>ПОЕЗИЈА И ПРОЗА ЗА ДЕЦУ РАНОГ УЗРАСТА</vt:lpstr>
      <vt:lpstr>ПРОЗНЕ ВРСТЕ КОЈЕ НАЈЧЕШЋЕ КОРИСТИМО У ВРТИЋУ</vt:lpstr>
      <vt:lpstr>БАЈКА И ФАНТАСТИЧНА ПРИЧА</vt:lpstr>
      <vt:lpstr>ИНТЕРПРЕТАЦИЈА УСМЕНЕ БАЈКЕ</vt:lpstr>
      <vt:lpstr>ИНТЕРПРЕТАЦИЈА ФАНТАСТИЧНЕ И АЛЕГОРИЈСКЕ ПРИЧЕ</vt:lpstr>
      <vt:lpstr>ИНТЕРПРЕТАЦИЈА ПРИЧЕ О ЖИВОТИЊАМА</vt:lpstr>
      <vt:lpstr>РЕАЛИСТИЧКА ПРИЧА ИЗ ДЕЧЈЕГ ЖИВОТА</vt:lpstr>
      <vt:lpstr>КАКО СЕ КОРИСТЕ БАЈКЕ И ПРИЧЕ У ВРТИЋУ</vt:lpstr>
      <vt:lpstr>КАКО ПРИСТУПИТИ ИНТЕРПРЕТАЦИЈИ КЊИЖЕВНОСТИ</vt:lpstr>
      <vt:lpstr>ЗАГОНЕТАЊЕ У ВРТИЋУ</vt:lpstr>
      <vt:lpstr>ИНТЕРПРЕТАЦИЈА ПЕСМЕ  У ДЕЧЈЕМ ВРТИЋУ</vt:lpstr>
      <vt:lpstr>ПЕСМА ЗА ДЕЦУ</vt:lpstr>
      <vt:lpstr>ПРИПОВЕДНОСТ ПЕСМЕ ЗА ДЕЦУ</vt:lpstr>
      <vt:lpstr>ИНТЕРПРЕТАЦИЈА ПЕСМЕ ЗА ДЕЦУ</vt:lpstr>
      <vt:lpstr>ВАСПИТАЧ КАО ПОСРЕДНИК И ЧЛАН ИНТЕРПРЕТАТИВНЕ ЗАЈЕДНИЦЕ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КРАТКЕ УСМЕНЕ ЈЕЗИЧКЕ ФОРМЕ У ВРТИЋУ</dc:title>
  <dc:creator>Jovo</dc:creator>
  <cp:lastModifiedBy>a</cp:lastModifiedBy>
  <cp:revision>20</cp:revision>
  <dcterms:created xsi:type="dcterms:W3CDTF">2006-08-16T00:00:00Z</dcterms:created>
  <dcterms:modified xsi:type="dcterms:W3CDTF">2020-04-23T10:15:52Z</dcterms:modified>
</cp:coreProperties>
</file>